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19"/>
  </p:notesMasterIdLst>
  <p:handoutMasterIdLst>
    <p:handoutMasterId r:id="rId20"/>
  </p:handoutMasterIdLst>
  <p:sldIdLst>
    <p:sldId id="564" r:id="rId5"/>
    <p:sldId id="258" r:id="rId6"/>
    <p:sldId id="688" r:id="rId7"/>
    <p:sldId id="313" r:id="rId8"/>
    <p:sldId id="679" r:id="rId9"/>
    <p:sldId id="684" r:id="rId10"/>
    <p:sldId id="691" r:id="rId11"/>
    <p:sldId id="692" r:id="rId12"/>
    <p:sldId id="556" r:id="rId13"/>
    <p:sldId id="693" r:id="rId14"/>
    <p:sldId id="694" r:id="rId15"/>
    <p:sldId id="695" r:id="rId16"/>
    <p:sldId id="690" r:id="rId17"/>
    <p:sldId id="560" r:id="rId18"/>
  </p:sldIdLst>
  <p:sldSz cx="12192000" cy="6858000"/>
  <p:notesSz cx="6858000" cy="9144000"/>
  <p:embeddedFontLst>
    <p:embeddedFont>
      <p:font typeface="Open Sans Light" panose="020B060402020202020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7" autoAdjust="0"/>
    <p:restoredTop sz="71346" autoAdjust="0"/>
  </p:normalViewPr>
  <p:slideViewPr>
    <p:cSldViewPr snapToGrid="0">
      <p:cViewPr varScale="1">
        <p:scale>
          <a:sx n="65" d="100"/>
          <a:sy n="65" d="100"/>
        </p:scale>
        <p:origin x="90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264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just finished my</a:t>
            </a:r>
            <a:r>
              <a:rPr lang="en-US" baseline="0" dirty="0" smtClean="0"/>
              <a:t> first application using Visual Studio 2015, MVC 6 and </a:t>
            </a:r>
            <a:r>
              <a:rPr lang="en-US" baseline="0" dirty="0" err="1" smtClean="0"/>
              <a:t>AngularJs</a:t>
            </a:r>
            <a:endParaRPr lang="en-US" baseline="0" dirty="0" smtClean="0"/>
          </a:p>
          <a:p>
            <a:r>
              <a:rPr lang="en-US" baseline="0" dirty="0" smtClean="0"/>
              <a:t>I’m so excited to be </a:t>
            </a:r>
            <a:r>
              <a:rPr lang="en-US" baseline="0" dirty="0" err="1" smtClean="0"/>
              <a:t>be</a:t>
            </a:r>
            <a:r>
              <a:rPr lang="en-US" baseline="0" dirty="0" smtClean="0"/>
              <a:t> building enterprise web apps, leveraging all the front end best practices developed by the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community, using my C#, MVC and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 skills for the backend and doing it all with the productivity of visual studio,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8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major changes to the solution structure, which we will have a look at in a future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5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major changes to the solution structure, which we will have a look at in a future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6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major changes to the solution structure, which we will have a look at in a future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8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 Yes. It’s all a bit much.</a:t>
            </a:r>
          </a:p>
          <a:p>
            <a:r>
              <a:rPr lang="en-US" dirty="0" smtClean="0"/>
              <a:t>*** Next *** </a:t>
            </a:r>
          </a:p>
          <a:p>
            <a:endParaRPr lang="en-US" dirty="0" smtClean="0"/>
          </a:p>
          <a:p>
            <a:r>
              <a:rPr lang="en-US" dirty="0" smtClean="0"/>
              <a:t>It took us</a:t>
            </a:r>
            <a:r>
              <a:rPr lang="en-US" baseline="0" dirty="0" smtClean="0"/>
              <a:t> weeks of working with the new stack to work out how everything worked….</a:t>
            </a:r>
          </a:p>
          <a:p>
            <a:r>
              <a:rPr lang="en-US" baseline="0" dirty="0" smtClean="0"/>
              <a:t>, and our best practices are still evolving.</a:t>
            </a:r>
          </a:p>
          <a:p>
            <a:r>
              <a:rPr lang="en-US" baseline="0" dirty="0" smtClean="0"/>
              <a:t>*** Next ***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want to help you out by sharing what we’ve learnt so far </a:t>
            </a:r>
          </a:p>
          <a:p>
            <a:r>
              <a:rPr lang="en-US" baseline="0" dirty="0" smtClean="0"/>
              <a:t>So stay tunes and we’ll be putting together lots of great content to help you get up to speed as easily as possible.</a:t>
            </a:r>
          </a:p>
          <a:p>
            <a:r>
              <a:rPr lang="en-US" baseline="0" dirty="0" smtClean="0"/>
              <a:t>.. And get shipping awesome apps on the latest technologies.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listenting</a:t>
            </a:r>
            <a:r>
              <a:rPr lang="en-US" baseline="0" dirty="0" smtClean="0"/>
              <a:t>, and please drop me a tweet with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http://adamstephensen.com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Adam </a:t>
            </a:r>
            <a:r>
              <a:rPr lang="en-AU" dirty="0" err="1" smtClean="0"/>
              <a:t>Stephensen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     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Solution </a:t>
            </a:r>
            <a:r>
              <a:rPr lang="en-AU" dirty="0"/>
              <a:t>Architect at SSW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Building Awesome Teams and Software</a:t>
            </a:r>
            <a:endParaRPr lang="en-AU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Focus on Enterprise Web and Development Best Practices</a:t>
            </a:r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Principal Mentor @ </a:t>
            </a:r>
            <a:r>
              <a:rPr lang="en-AU" dirty="0" err="1" smtClean="0"/>
              <a:t>FireBootCamp</a:t>
            </a:r>
            <a:endParaRPr lang="en-AU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Microsoft Australia Partner Award for Learning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62" y="2408673"/>
            <a:ext cx="352425" cy="35242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-140" r="35114" b="140"/>
          <a:stretch/>
        </p:blipFill>
        <p:spPr>
          <a:xfrm>
            <a:off x="0" y="54592"/>
            <a:ext cx="5095876" cy="6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Built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Startup.cs</a:t>
            </a:r>
            <a:r>
              <a:rPr lang="en-AU" dirty="0" smtClean="0"/>
              <a:t> uses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trike="sngStrike" dirty="0" err="1" smtClean="0"/>
              <a:t>StructureMap</a:t>
            </a:r>
            <a:r>
              <a:rPr lang="en-AU" strike="sngStrike" dirty="0"/>
              <a:t>, </a:t>
            </a:r>
            <a:r>
              <a:rPr lang="en-AU" strike="sngStrike" dirty="0" err="1"/>
              <a:t>AutoFac</a:t>
            </a:r>
            <a:r>
              <a:rPr lang="en-AU" strike="sngStrike" dirty="0"/>
              <a:t>, </a:t>
            </a:r>
            <a:r>
              <a:rPr lang="en-AU" strike="sngStrike" dirty="0" err="1"/>
              <a:t>Ninject</a:t>
            </a:r>
            <a:r>
              <a:rPr lang="en-AU" strike="sngStrike" dirty="0"/>
              <a:t>, Windsor, and Unity </a:t>
            </a:r>
            <a:endParaRPr lang="en-AU" strike="sngStrik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Today at SSW we </a:t>
            </a:r>
            <a:r>
              <a:rPr lang="en-AU" dirty="0" smtClean="0"/>
              <a:t>create Domains, Onion Architecture and DI (</a:t>
            </a:r>
            <a:r>
              <a:rPr lang="en-AU" dirty="0" err="1"/>
              <a:t>StructureMap</a:t>
            </a:r>
            <a:r>
              <a:rPr lang="en-AU" dirty="0"/>
              <a:t> </a:t>
            </a:r>
            <a:r>
              <a:rPr lang="en-AU" dirty="0" smtClean="0"/>
              <a:t>or </a:t>
            </a:r>
            <a:r>
              <a:rPr lang="en-AU" dirty="0" err="1" smtClean="0"/>
              <a:t>AutoFac</a:t>
            </a:r>
            <a:r>
              <a:rPr lang="en-AU" dirty="0" smtClean="0"/>
              <a:t>)…</a:t>
            </a:r>
            <a:endParaRPr lang="en-AU" strike="sngStrik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10. Dependency Injection</a:t>
            </a:r>
            <a:endParaRPr lang="en-A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05115" y="2735770"/>
            <a:ext cx="6790544" cy="1508338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3155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Framework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DependencyInjection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Startup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IBuilder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app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#VS2015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6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#VS2015 @AdamCogan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1" y="72457"/>
            <a:ext cx="10909691" cy="67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Dependency Inject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Can use it in Razor page too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#VS2015 @AdamCogan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65161" y="2671387"/>
            <a:ext cx="535331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WebApplication23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@inject 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TimeService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TimeSvc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ViewBag.Message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@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TimeSvc.Ticks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From Razor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1977" y="3117513"/>
            <a:ext cx="4924023" cy="405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3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050" name="Picture 2" descr="http://i.imgur.com/XzQx5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130" y="-325292"/>
            <a:ext cx="130111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764" y="522514"/>
            <a:ext cx="4342975" cy="1555668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Mind Blown?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1534694" y="4427517"/>
            <a:ext cx="4342975" cy="1555668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>Stay Tuned 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7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933700"/>
            <a:ext cx="10686196" cy="3800474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13" y="1084134"/>
            <a:ext cx="933750" cy="933750"/>
          </a:xfrm>
          <a:prstGeom prst="rect">
            <a:avLst/>
          </a:prstGeom>
        </p:spPr>
      </p:pic>
      <p:sp>
        <p:nvSpPr>
          <p:cNvPr id="4" name="Text Placeholder 4"/>
          <p:cNvSpPr txBox="1">
            <a:spLocks/>
          </p:cNvSpPr>
          <p:nvPr/>
        </p:nvSpPr>
        <p:spPr>
          <a:xfrm>
            <a:off x="3020053" y="1119444"/>
            <a:ext cx="9860732" cy="863131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023413" y="900519"/>
            <a:ext cx="7095497" cy="1742916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/>
              <a:t>Tweet your favourite feature</a:t>
            </a:r>
          </a:p>
          <a:p>
            <a:r>
              <a:rPr lang="en-AU" dirty="0"/>
              <a:t>@</a:t>
            </a:r>
            <a:r>
              <a:rPr lang="en-AU" dirty="0" err="1"/>
              <a:t>AdamStephensen</a:t>
            </a:r>
            <a:r>
              <a:rPr lang="en-AU" dirty="0"/>
              <a:t> #</a:t>
            </a:r>
            <a:r>
              <a:rPr lang="en-AU" dirty="0" err="1"/>
              <a:t>NetUG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VS 2015 + MVC 6 + Angular </a:t>
            </a:r>
            <a:br>
              <a:rPr lang="en-AU" sz="4400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= Awesomeness 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3600" dirty="0" smtClean="0"/>
              <a:t>(After lots of initial pain)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 smtClean="0"/>
              <a:t>Join the Conversation #VS2015 @AdamStephensen</a:t>
            </a:r>
            <a:endParaRPr lang="en-US" dirty="0"/>
          </a:p>
        </p:txBody>
      </p:sp>
      <p:pic>
        <p:nvPicPr>
          <p:cNvPr id="3" name="Picture Placeholder 2" descr="http://static1.squarespace.com/static/5614123de4b075fc1f93ec5a/561518cde4b01128ae1c5ccb/56151930e4b01128ae1c7583/1444223280377/lincoln.jpg?format=origi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5" b="28575"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9"/>
          <p:cNvSpPr txBox="1">
            <a:spLocks/>
          </p:cNvSpPr>
          <p:nvPr/>
        </p:nvSpPr>
        <p:spPr>
          <a:xfrm>
            <a:off x="332622" y="2107281"/>
            <a:ext cx="6171060" cy="1321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sz="5400" b="1" dirty="0" smtClean="0">
                <a:solidFill>
                  <a:schemeClr val="bg1"/>
                </a:solidFill>
              </a:rPr>
              <a:t>Dependency</a:t>
            </a:r>
            <a:br>
              <a:rPr lang="en-AU" sz="5400" b="1" dirty="0" smtClean="0">
                <a:solidFill>
                  <a:schemeClr val="bg1"/>
                </a:solidFill>
              </a:rPr>
            </a:br>
            <a:r>
              <a:rPr lang="en-AU" sz="5400" b="1" dirty="0" smtClean="0">
                <a:solidFill>
                  <a:schemeClr val="bg1"/>
                </a:solidFill>
              </a:rPr>
              <a:t>Injection</a:t>
            </a:r>
            <a:br>
              <a:rPr lang="en-AU" sz="5400" b="1" dirty="0" smtClean="0">
                <a:solidFill>
                  <a:schemeClr val="bg1"/>
                </a:solidFill>
              </a:rPr>
            </a:br>
            <a:r>
              <a:rPr lang="en-AU" sz="5400" b="1" dirty="0" smtClean="0">
                <a:solidFill>
                  <a:schemeClr val="bg1"/>
                </a:solidFill>
              </a:rPr>
              <a:t/>
            </a:r>
            <a:br>
              <a:rPr lang="en-AU" sz="5400" b="1" dirty="0" smtClean="0">
                <a:solidFill>
                  <a:schemeClr val="bg1"/>
                </a:solidFill>
              </a:rPr>
            </a:br>
            <a:r>
              <a:rPr lang="en-AU" sz="5400" b="1" dirty="0" smtClean="0">
                <a:solidFill>
                  <a:schemeClr val="bg1"/>
                </a:solidFill>
              </a:rPr>
              <a:t>Now a First</a:t>
            </a:r>
            <a:br>
              <a:rPr lang="en-AU" sz="5400" b="1" dirty="0" smtClean="0">
                <a:solidFill>
                  <a:schemeClr val="bg1"/>
                </a:solidFill>
              </a:rPr>
            </a:br>
            <a:r>
              <a:rPr lang="en-AU" sz="5400" b="1" dirty="0" smtClean="0">
                <a:solidFill>
                  <a:schemeClr val="bg1"/>
                </a:solidFill>
              </a:rPr>
              <a:t>Class Citizen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1670538"/>
            <a:ext cx="6531219" cy="49112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000" dirty="0" err="1" smtClean="0"/>
              <a:t>Webforms</a:t>
            </a:r>
            <a:r>
              <a:rPr lang="en-AU" sz="2000" dirty="0" smtClean="0"/>
              <a:t> – TERRIBLE DI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err="1" smtClean="0"/>
              <a:t>ASP.Net</a:t>
            </a:r>
            <a:r>
              <a:rPr lang="en-AU" sz="2000" dirty="0" smtClean="0"/>
              <a:t> MVC – Partial Support</a:t>
            </a:r>
          </a:p>
          <a:p>
            <a:endParaRPr lang="en-AU" sz="2000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Previously</a:t>
            </a:r>
            <a:endParaRPr lang="en-AU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3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1670538"/>
            <a:ext cx="6531219" cy="49112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Available throughout the entire stack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Minimalistic DI Container is provided out of the box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Support to BYOC (Bring your own container)</a:t>
            </a:r>
          </a:p>
          <a:p>
            <a:endParaRPr lang="en-AU" sz="2000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DI with </a:t>
            </a:r>
            <a:r>
              <a:rPr lang="en-AU" dirty="0" err="1" smtClean="0"/>
              <a:t>ASP.Net</a:t>
            </a:r>
            <a:r>
              <a:rPr lang="en-AU" dirty="0" smtClean="0"/>
              <a:t> 5</a:t>
            </a:r>
            <a:endParaRPr lang="en-AU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1274604"/>
            <a:ext cx="6531219" cy="49112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err="1" smtClean="0"/>
              <a:t>IServiceProvider</a:t>
            </a:r>
            <a:r>
              <a:rPr lang="en-AU" dirty="0" smtClean="0"/>
              <a:t> interface</a:t>
            </a:r>
          </a:p>
          <a:p>
            <a:pPr marL="457200" indent="-457200">
              <a:buFontTx/>
              <a:buChar char="-"/>
            </a:pPr>
            <a:r>
              <a:rPr lang="en-AU" dirty="0" smtClean="0"/>
              <a:t>Used across all framework components </a:t>
            </a:r>
            <a:br>
              <a:rPr lang="en-AU" dirty="0" smtClean="0"/>
            </a:br>
            <a:r>
              <a:rPr lang="en-AU" sz="2000" dirty="0" smtClean="0"/>
              <a:t>(MVC, Routing, </a:t>
            </a:r>
            <a:r>
              <a:rPr lang="en-AU" sz="2000" dirty="0" err="1" smtClean="0"/>
              <a:t>SignalR</a:t>
            </a:r>
            <a:r>
              <a:rPr lang="en-AU" sz="2000" dirty="0" smtClean="0"/>
              <a:t>, Entity Framework, </a:t>
            </a:r>
            <a:r>
              <a:rPr lang="en-AU" sz="2000" dirty="0" err="1" smtClean="0"/>
              <a:t>etc</a:t>
            </a:r>
            <a:r>
              <a:rPr lang="en-AU" sz="2000" dirty="0" smtClean="0"/>
              <a:t>)</a:t>
            </a:r>
            <a:endParaRPr lang="en-AU" dirty="0" smtClean="0"/>
          </a:p>
          <a:p>
            <a:pPr marL="457200" indent="-457200">
              <a:buFontTx/>
              <a:buChar char="-"/>
            </a:pPr>
            <a:r>
              <a:rPr lang="en-AU" dirty="0" smtClean="0"/>
              <a:t>Can now share dependencies across the stack</a:t>
            </a:r>
            <a:endParaRPr lang="en-AU" dirty="0"/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875370"/>
          </a:xfrm>
        </p:spPr>
        <p:txBody>
          <a:bodyPr>
            <a:normAutofit/>
          </a:bodyPr>
          <a:lstStyle/>
          <a:p>
            <a:r>
              <a:rPr lang="en-AU" dirty="0" smtClean="0"/>
              <a:t>Implementation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8" name="Picture Placeholder 9"/>
          <p:cNvPicPr>
            <a:picLocks noChangeAspect="1"/>
          </p:cNvPicPr>
          <p:nvPr/>
        </p:nvPicPr>
        <p:blipFill>
          <a:blip r:embed="rId3"/>
          <a:srcRect l="1038" r="1038"/>
          <a:stretch>
            <a:fillRect/>
          </a:stretch>
        </p:blipFill>
        <p:spPr>
          <a:xfrm>
            <a:off x="12440" y="67123"/>
            <a:ext cx="5095876" cy="6803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335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1274604"/>
            <a:ext cx="6531219" cy="49112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>Controllers still don’t have DI out of the box</a:t>
            </a:r>
          </a:p>
          <a:p>
            <a:pPr marL="457200" indent="-457200">
              <a:buFontTx/>
              <a:buChar char="-"/>
            </a:pPr>
            <a:r>
              <a:rPr lang="en-AU" dirty="0" smtClean="0"/>
              <a:t>The same controller should be an instrument of best practice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875370"/>
          </a:xfrm>
        </p:spPr>
        <p:txBody>
          <a:bodyPr>
            <a:normAutofit/>
          </a:bodyPr>
          <a:lstStyle/>
          <a:p>
            <a:r>
              <a:rPr lang="en-AU" dirty="0" smtClean="0"/>
              <a:t>Disappointment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25446"/>
          <a:stretch/>
        </p:blipFill>
        <p:spPr>
          <a:xfrm>
            <a:off x="1" y="54592"/>
            <a:ext cx="5099537" cy="71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2403231"/>
            <a:ext cx="6531219" cy="378261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7"/>
            <a:ext cx="6171061" cy="1518447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Better Default </a:t>
            </a:r>
            <a:r>
              <a:rPr lang="en-AU" dirty="0" err="1" smtClean="0"/>
              <a:t>HomeController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570" t="673" r="967" b="1665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Big changes to solution structure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 smtClean="0"/>
              <a:t>ASP.NET 5 (was </a:t>
            </a:r>
            <a:r>
              <a:rPr lang="en-AU" dirty="0" err="1" smtClean="0"/>
              <a:t>vNext</a:t>
            </a:r>
            <a:r>
              <a:rPr lang="en-AU" dirty="0" smtClean="0"/>
              <a:t>)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Front End Build with Gulp / Grunt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 smtClean="0"/>
              <a:t>Lots more to come goodies to come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 smtClean="0"/>
              <a:t>NPM, Bower &amp; </a:t>
            </a:r>
            <a:r>
              <a:rPr lang="en-AU" dirty="0" err="1" smtClean="0"/>
              <a:t>Nuget</a:t>
            </a:r>
            <a:r>
              <a:rPr lang="en-AU" dirty="0" smtClean="0"/>
              <a:t> Package Managers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800" dirty="0" smtClean="0">
                <a:solidFill>
                  <a:schemeClr val="bg1"/>
                </a:solidFill>
              </a:rPr>
              <a:t>Thank you: You </a:t>
            </a:r>
            <a:r>
              <a:rPr lang="en-AU" sz="2800" dirty="0">
                <a:solidFill>
                  <a:schemeClr val="bg1"/>
                </a:solidFill>
              </a:rPr>
              <a:t>helped me know what's </a:t>
            </a:r>
            <a:r>
              <a:rPr lang="en-AU" sz="2800" dirty="0" smtClean="0">
                <a:solidFill>
                  <a:schemeClr val="bg1"/>
                </a:solidFill>
              </a:rPr>
              <a:t>awesome!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A624C2-3C89-4870-91BE-E499BB46932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14738</TotalTime>
  <Words>523</Words>
  <Application>Microsoft Office PowerPoint</Application>
  <PresentationFormat>Widescreen</PresentationFormat>
  <Paragraphs>85</Paragraphs>
  <Slides>14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Open Sans Light</vt:lpstr>
      <vt:lpstr>Wingdings</vt:lpstr>
      <vt:lpstr>Consolas</vt:lpstr>
      <vt:lpstr>Arial</vt:lpstr>
      <vt:lpstr>Calibri</vt:lpstr>
      <vt:lpstr>SSW-White</vt:lpstr>
      <vt:lpstr>Adam Stephensen</vt:lpstr>
      <vt:lpstr>VS 2015 + MVC 6 + Angular   = Awesomeness   (After lots of initial pain)</vt:lpstr>
      <vt:lpstr>PowerPoint Presentation</vt:lpstr>
      <vt:lpstr>Previously</vt:lpstr>
      <vt:lpstr>DI with ASP.Net 5</vt:lpstr>
      <vt:lpstr>Implementation</vt:lpstr>
      <vt:lpstr>Disappointment</vt:lpstr>
      <vt:lpstr>Better Default HomeController</vt:lpstr>
      <vt:lpstr>Summary  Thank you: You helped me know what's awesome!</vt:lpstr>
      <vt:lpstr>10. Dependency Injection</vt:lpstr>
      <vt:lpstr>PowerPoint Presentation</vt:lpstr>
      <vt:lpstr>Dependency Inject</vt:lpstr>
      <vt:lpstr>Mind Blown?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Adam</cp:lastModifiedBy>
  <cp:revision>526</cp:revision>
  <dcterms:created xsi:type="dcterms:W3CDTF">2015-03-01T23:32:52Z</dcterms:created>
  <dcterms:modified xsi:type="dcterms:W3CDTF">2015-11-08T13:33:21Z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  <property fmtid="{D5CDD505-2E9C-101B-9397-08002B2CF9AE}" pid="4" name="Tfs.LastKnownPath">
    <vt:lpwstr>\\mac\Dropbox\SSW_AdamStephensen\SSW_Angular2_Course\Angular Tour - 1e - ASP.Net 6 Dependency Injection.pptx</vt:lpwstr>
  </property>
</Properties>
</file>